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576" autoAdjust="0"/>
  </p:normalViewPr>
  <p:slideViewPr>
    <p:cSldViewPr>
      <p:cViewPr varScale="1">
        <p:scale>
          <a:sx n="69" d="100"/>
          <a:sy n="69" d="100"/>
        </p:scale>
        <p:origin x="-552" y="-108"/>
      </p:cViewPr>
      <p:guideLst>
        <p:guide orient="horz" pos="2160"/>
        <p:guide pos="2880"/>
      </p:guideLst>
    </p:cSldViewPr>
  </p:slideViewPr>
  <p:outlineViewPr>
    <p:cViewPr>
      <p:scale>
        <a:sx n="33" d="100"/>
        <a:sy n="33" d="100"/>
      </p:scale>
      <p:origin x="0" y="138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ED0746E-E8E4-41DE-96E5-A0E9CD2C705F}" type="datetimeFigureOut">
              <a:rPr lang="ar-JO" smtClean="0"/>
              <a:pPr/>
              <a:t>09/03/1437</a:t>
            </a:fld>
            <a:endParaRPr lang="ar-JO"/>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ar-JO"/>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24437FD-64E9-4624-A8AF-81CC4173A9FA}"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D0746E-E8E4-41DE-96E5-A0E9CD2C705F}" type="datetimeFigureOut">
              <a:rPr lang="ar-JO" smtClean="0"/>
              <a:pPr/>
              <a:t>09/03/1437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24437FD-64E9-4624-A8AF-81CC4173A9FA}"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D0746E-E8E4-41DE-96E5-A0E9CD2C705F}" type="datetimeFigureOut">
              <a:rPr lang="ar-JO" smtClean="0"/>
              <a:pPr/>
              <a:t>09/03/1437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24437FD-64E9-4624-A8AF-81CC4173A9FA}"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ED0746E-E8E4-41DE-96E5-A0E9CD2C705F}" type="datetimeFigureOut">
              <a:rPr lang="ar-JO" smtClean="0"/>
              <a:pPr/>
              <a:t>09/03/1437</a:t>
            </a:fld>
            <a:endParaRPr lang="ar-JO"/>
          </a:p>
        </p:txBody>
      </p:sp>
      <p:sp>
        <p:nvSpPr>
          <p:cNvPr id="5" name="Footer Placeholder 4"/>
          <p:cNvSpPr>
            <a:spLocks noGrp="1"/>
          </p:cNvSpPr>
          <p:nvPr>
            <p:ph type="ftr" sz="quarter" idx="11"/>
          </p:nvPr>
        </p:nvSpPr>
        <p:spPr>
          <a:xfrm>
            <a:off x="457200" y="6480969"/>
            <a:ext cx="4260056" cy="300831"/>
          </a:xfrm>
        </p:spPr>
        <p:txBody>
          <a:bodyPr/>
          <a:lstStyle/>
          <a:p>
            <a:endParaRPr lang="ar-JO"/>
          </a:p>
        </p:txBody>
      </p:sp>
      <p:sp>
        <p:nvSpPr>
          <p:cNvPr id="6" name="Slide Number Placeholder 5"/>
          <p:cNvSpPr>
            <a:spLocks noGrp="1"/>
          </p:cNvSpPr>
          <p:nvPr>
            <p:ph type="sldNum" sz="quarter" idx="12"/>
          </p:nvPr>
        </p:nvSpPr>
        <p:spPr/>
        <p:txBody>
          <a:bodyPr/>
          <a:lstStyle/>
          <a:p>
            <a:fld id="{C24437FD-64E9-4624-A8AF-81CC4173A9FA}"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ED0746E-E8E4-41DE-96E5-A0E9CD2C705F}" type="datetimeFigureOut">
              <a:rPr lang="ar-JO" smtClean="0"/>
              <a:pPr/>
              <a:t>09/03/1437</a:t>
            </a:fld>
            <a:endParaRPr lang="ar-JO"/>
          </a:p>
        </p:txBody>
      </p:sp>
      <p:sp>
        <p:nvSpPr>
          <p:cNvPr id="5" name="Footer Placeholder 4"/>
          <p:cNvSpPr>
            <a:spLocks noGrp="1"/>
          </p:cNvSpPr>
          <p:nvPr>
            <p:ph type="ftr" sz="quarter" idx="11"/>
          </p:nvPr>
        </p:nvSpPr>
        <p:spPr>
          <a:xfrm>
            <a:off x="2619376" y="6480969"/>
            <a:ext cx="4260056" cy="300831"/>
          </a:xfrm>
        </p:spPr>
        <p:txBody>
          <a:bodyPr/>
          <a:lstStyle/>
          <a:p>
            <a:endParaRPr lang="ar-JO"/>
          </a:p>
        </p:txBody>
      </p:sp>
      <p:sp>
        <p:nvSpPr>
          <p:cNvPr id="6" name="Slide Number Placeholder 5"/>
          <p:cNvSpPr>
            <a:spLocks noGrp="1"/>
          </p:cNvSpPr>
          <p:nvPr>
            <p:ph type="sldNum" sz="quarter" idx="12"/>
          </p:nvPr>
        </p:nvSpPr>
        <p:spPr>
          <a:xfrm>
            <a:off x="8451056" y="809624"/>
            <a:ext cx="502920" cy="300831"/>
          </a:xfrm>
        </p:spPr>
        <p:txBody>
          <a:bodyPr/>
          <a:lstStyle/>
          <a:p>
            <a:fld id="{C24437FD-64E9-4624-A8AF-81CC4173A9FA}" type="slidenum">
              <a:rPr lang="ar-JO" smtClean="0"/>
              <a:pPr/>
              <a:t>‹#›</a:t>
            </a:fld>
            <a:endParaRPr lang="ar-JO"/>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ED0746E-E8E4-41DE-96E5-A0E9CD2C705F}" type="datetimeFigureOut">
              <a:rPr lang="ar-JO" smtClean="0"/>
              <a:pPr/>
              <a:t>09/03/1437</a:t>
            </a:fld>
            <a:endParaRPr lang="ar-JO"/>
          </a:p>
        </p:txBody>
      </p:sp>
      <p:sp>
        <p:nvSpPr>
          <p:cNvPr id="6" name="Footer Placeholder 5"/>
          <p:cNvSpPr>
            <a:spLocks noGrp="1"/>
          </p:cNvSpPr>
          <p:nvPr>
            <p:ph type="ftr" sz="quarter" idx="11"/>
          </p:nvPr>
        </p:nvSpPr>
        <p:spPr>
          <a:xfrm>
            <a:off x="457200" y="6480969"/>
            <a:ext cx="4260056" cy="301752"/>
          </a:xfrm>
        </p:spPr>
        <p:txBody>
          <a:bodyPr/>
          <a:lstStyle/>
          <a:p>
            <a:endParaRPr lang="ar-JO"/>
          </a:p>
        </p:txBody>
      </p:sp>
      <p:sp>
        <p:nvSpPr>
          <p:cNvPr id="7" name="Slide Number Placeholder 6"/>
          <p:cNvSpPr>
            <a:spLocks noGrp="1"/>
          </p:cNvSpPr>
          <p:nvPr>
            <p:ph type="sldNum" sz="quarter" idx="12"/>
          </p:nvPr>
        </p:nvSpPr>
        <p:spPr>
          <a:xfrm>
            <a:off x="7589520" y="6480969"/>
            <a:ext cx="502920" cy="301752"/>
          </a:xfrm>
        </p:spPr>
        <p:txBody>
          <a:bodyPr/>
          <a:lstStyle/>
          <a:p>
            <a:fld id="{C24437FD-64E9-4624-A8AF-81CC4173A9FA}"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ED0746E-E8E4-41DE-96E5-A0E9CD2C705F}" type="datetimeFigureOut">
              <a:rPr lang="ar-JO" smtClean="0"/>
              <a:pPr/>
              <a:t>09/03/1437</a:t>
            </a:fld>
            <a:endParaRPr lang="ar-JO"/>
          </a:p>
        </p:txBody>
      </p:sp>
      <p:sp>
        <p:nvSpPr>
          <p:cNvPr id="8" name="Footer Placeholder 7"/>
          <p:cNvSpPr>
            <a:spLocks noGrp="1"/>
          </p:cNvSpPr>
          <p:nvPr>
            <p:ph type="ftr" sz="quarter" idx="11"/>
          </p:nvPr>
        </p:nvSpPr>
        <p:spPr>
          <a:xfrm>
            <a:off x="457200" y="6480969"/>
            <a:ext cx="4261104" cy="301752"/>
          </a:xfrm>
        </p:spPr>
        <p:txBody>
          <a:bodyPr/>
          <a:lstStyle/>
          <a:p>
            <a:endParaRPr lang="ar-JO"/>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24437FD-64E9-4624-A8AF-81CC4173A9FA}"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D0746E-E8E4-41DE-96E5-A0E9CD2C705F}" type="datetimeFigureOut">
              <a:rPr lang="ar-JO" smtClean="0"/>
              <a:pPr/>
              <a:t>09/03/1437</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C24437FD-64E9-4624-A8AF-81CC4173A9FA}"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ED0746E-E8E4-41DE-96E5-A0E9CD2C705F}" type="datetimeFigureOut">
              <a:rPr lang="ar-JO" smtClean="0"/>
              <a:pPr/>
              <a:t>09/03/1437</a:t>
            </a:fld>
            <a:endParaRPr lang="ar-JO"/>
          </a:p>
        </p:txBody>
      </p:sp>
      <p:sp>
        <p:nvSpPr>
          <p:cNvPr id="3" name="Footer Placeholder 2"/>
          <p:cNvSpPr>
            <a:spLocks noGrp="1"/>
          </p:cNvSpPr>
          <p:nvPr>
            <p:ph type="ftr" sz="quarter" idx="11"/>
          </p:nvPr>
        </p:nvSpPr>
        <p:spPr>
          <a:xfrm>
            <a:off x="457200" y="6481890"/>
            <a:ext cx="4260056" cy="300831"/>
          </a:xfrm>
        </p:spPr>
        <p:txBody>
          <a:bodyPr/>
          <a:lstStyle/>
          <a:p>
            <a:endParaRPr lang="ar-JO"/>
          </a:p>
        </p:txBody>
      </p:sp>
      <p:sp>
        <p:nvSpPr>
          <p:cNvPr id="4" name="Slide Number Placeholder 3"/>
          <p:cNvSpPr>
            <a:spLocks noGrp="1"/>
          </p:cNvSpPr>
          <p:nvPr>
            <p:ph type="sldNum" sz="quarter" idx="12"/>
          </p:nvPr>
        </p:nvSpPr>
        <p:spPr>
          <a:xfrm>
            <a:off x="7589520" y="6480969"/>
            <a:ext cx="502920" cy="301752"/>
          </a:xfrm>
        </p:spPr>
        <p:txBody>
          <a:bodyPr/>
          <a:lstStyle/>
          <a:p>
            <a:fld id="{C24437FD-64E9-4624-A8AF-81CC4173A9FA}"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ED0746E-E8E4-41DE-96E5-A0E9CD2C705F}" type="datetimeFigureOut">
              <a:rPr lang="ar-JO" smtClean="0"/>
              <a:pPr/>
              <a:t>09/03/1437</a:t>
            </a:fld>
            <a:endParaRPr lang="ar-JO"/>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ar-JO"/>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24437FD-64E9-4624-A8AF-81CC4173A9FA}"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ED0746E-E8E4-41DE-96E5-A0E9CD2C705F}" type="datetimeFigureOut">
              <a:rPr lang="ar-JO" smtClean="0"/>
              <a:pPr/>
              <a:t>09/03/1437</a:t>
            </a:fld>
            <a:endParaRPr lang="ar-JO"/>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ar-JO"/>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24437FD-64E9-4624-A8AF-81CC4173A9FA}"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ED0746E-E8E4-41DE-96E5-A0E9CD2C705F}" type="datetimeFigureOut">
              <a:rPr lang="ar-JO" smtClean="0"/>
              <a:pPr/>
              <a:t>09/03/1437</a:t>
            </a:fld>
            <a:endParaRPr lang="ar-JO"/>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JO"/>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24437FD-64E9-4624-A8AF-81CC4173A9FA}" type="slidenum">
              <a:rPr lang="ar-JO" smtClean="0"/>
              <a:pPr/>
              <a:t>‹#›</a:t>
            </a:fld>
            <a:endParaRPr lang="ar-JO"/>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gi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3.jpeg"/><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png"/><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6119688" cy="1470025"/>
          </a:xfrm>
        </p:spPr>
        <p:txBody>
          <a:bodyPr>
            <a:normAutofit/>
          </a:bodyPr>
          <a:lstStyle/>
          <a:p>
            <a:r>
              <a:rPr lang="ar-JO" sz="4800" dirty="0" smtClean="0">
                <a:solidFill>
                  <a:srgbClr val="FF0000"/>
                </a:solidFill>
              </a:rPr>
              <a:t>الحوادث</a:t>
            </a:r>
            <a:r>
              <a:rPr lang="ar-JO" sz="4800" dirty="0" smtClean="0"/>
              <a:t> </a:t>
            </a:r>
            <a:r>
              <a:rPr lang="ar-JO" sz="4800" dirty="0" smtClean="0">
                <a:solidFill>
                  <a:srgbClr val="FF0000"/>
                </a:solidFill>
              </a:rPr>
              <a:t>الكيماوية</a:t>
            </a:r>
            <a:endParaRPr lang="ar-JO" sz="4800" dirty="0">
              <a:solidFill>
                <a:srgbClr val="FF0000"/>
              </a:solidFill>
            </a:endParaRPr>
          </a:p>
        </p:txBody>
      </p:sp>
      <p:sp>
        <p:nvSpPr>
          <p:cNvPr id="3" name="Subtitle 2"/>
          <p:cNvSpPr>
            <a:spLocks noGrp="1"/>
          </p:cNvSpPr>
          <p:nvPr>
            <p:ph type="subTitle" idx="1"/>
          </p:nvPr>
        </p:nvSpPr>
        <p:spPr>
          <a:xfrm>
            <a:off x="395536" y="4797152"/>
            <a:ext cx="8062912" cy="1752600"/>
          </a:xfrm>
          <a:solidFill>
            <a:srgbClr val="0070C0"/>
          </a:solidFill>
        </p:spPr>
        <p:txBody>
          <a:bodyPr>
            <a:normAutofit fontScale="70000" lnSpcReduction="20000"/>
          </a:bodyPr>
          <a:lstStyle/>
          <a:p>
            <a:pPr algn="ctr"/>
            <a:r>
              <a:rPr lang="ar-JO" sz="4100" dirty="0" smtClean="0">
                <a:solidFill>
                  <a:schemeClr val="accent3"/>
                </a:solidFill>
              </a:rPr>
              <a:t>الدورة المتقدمة للوقاية الكيميائية للناطقين باللغة العربية</a:t>
            </a:r>
          </a:p>
          <a:p>
            <a:pPr algn="ctr"/>
            <a:r>
              <a:rPr lang="ar-JO" sz="4100" dirty="0" smtClean="0">
                <a:solidFill>
                  <a:schemeClr val="accent3"/>
                </a:solidFill>
              </a:rPr>
              <a:t>الدوحة- قطر</a:t>
            </a:r>
          </a:p>
          <a:p>
            <a:pPr algn="ctr"/>
            <a:r>
              <a:rPr lang="ar-JO" sz="5600" dirty="0" smtClean="0"/>
              <a:t>المهندس اسحق المجالي</a:t>
            </a:r>
            <a:endParaRPr lang="ar-JO" sz="5600" dirty="0"/>
          </a:p>
        </p:txBody>
      </p:sp>
      <p:pic>
        <p:nvPicPr>
          <p:cNvPr id="4" name="Picture 6" descr="opcwlogo"/>
          <p:cNvPicPr>
            <a:picLocks noChangeAspect="1" noChangeArrowheads="1"/>
          </p:cNvPicPr>
          <p:nvPr/>
        </p:nvPicPr>
        <p:blipFill>
          <a:blip r:embed="rId3" cstate="print"/>
          <a:srcRect/>
          <a:stretch>
            <a:fillRect/>
          </a:stretch>
        </p:blipFill>
        <p:spPr bwMode="auto">
          <a:xfrm>
            <a:off x="0" y="0"/>
            <a:ext cx="1143000" cy="1143000"/>
          </a:xfrm>
          <a:prstGeom prst="rect">
            <a:avLst/>
          </a:prstGeom>
          <a:noFill/>
          <a:ln w="9525">
            <a:noFill/>
            <a:miter lim="800000"/>
            <a:headEnd/>
            <a:tailEnd/>
          </a:ln>
          <a:effectLst/>
        </p:spPr>
      </p:pic>
      <p:graphicFrame>
        <p:nvGraphicFramePr>
          <p:cNvPr id="1026" name="Object 2"/>
          <p:cNvGraphicFramePr>
            <a:graphicFrameLocks/>
          </p:cNvGraphicFramePr>
          <p:nvPr/>
        </p:nvGraphicFramePr>
        <p:xfrm>
          <a:off x="7302500" y="1340768"/>
          <a:ext cx="1841500" cy="3429000"/>
        </p:xfrm>
        <a:graphic>
          <a:graphicData uri="http://schemas.openxmlformats.org/presentationml/2006/ole">
            <p:oleObj spid="_x0000_s1026" name="Image" r:id="rId4" imgW="1841400" imgH="4027320" progId="">
              <p:embed/>
            </p:oleObj>
          </a:graphicData>
        </a:graphic>
      </p:graphicFrame>
      <p:pic>
        <p:nvPicPr>
          <p:cNvPr id="6" name="Picture 2" descr="https://upload.wikimedia.org/wikipedia/commons/e/e4/Animated-Flag-Qatar.gif"/>
          <p:cNvPicPr>
            <a:picLocks noChangeAspect="1" noChangeArrowheads="1" noCrop="1"/>
          </p:cNvPicPr>
          <p:nvPr/>
        </p:nvPicPr>
        <p:blipFill>
          <a:blip r:embed="rId5" cstate="print"/>
          <a:srcRect/>
          <a:stretch>
            <a:fillRect/>
          </a:stretch>
        </p:blipFill>
        <p:spPr bwMode="auto">
          <a:xfrm>
            <a:off x="7430764" y="0"/>
            <a:ext cx="1713236" cy="145095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3" nodeType="clickEffect">
                                  <p:stCondLst>
                                    <p:cond delay="0"/>
                                  </p:stCondLst>
                                  <p:childTnLst>
                                    <p:anim to="0.5" calcmode="lin" valueType="num">
                                      <p:cBhvr override="childStyle">
                                        <p:cTn id="6" dur="2000" fill="hold"/>
                                        <p:tgtEl>
                                          <p:spTgt spid="3">
                                            <p:txEl>
                                              <p:pRg st="0" end="0"/>
                                            </p:txEl>
                                          </p:spTgt>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grpId="3" nodeType="clickEffect">
                                  <p:stCondLst>
                                    <p:cond delay="0"/>
                                  </p:stCondLst>
                                  <p:childTnLst>
                                    <p:anim to="0.5" calcmode="lin" valueType="num">
                                      <p:cBhvr override="childStyle">
                                        <p:cTn id="10" dur="2000" fill="hold"/>
                                        <p:tgtEl>
                                          <p:spTgt spid="3">
                                            <p:txEl>
                                              <p:pRg st="1" end="1"/>
                                            </p:txEl>
                                          </p:spTgt>
                                        </p:tgtEl>
                                        <p:attrNameLst>
                                          <p:attrName>style.fontSize</p:attrName>
                                        </p:attrNameLst>
                                      </p:cBhvr>
                                    </p:anim>
                                  </p:childTnLst>
                                </p:cTn>
                              </p:par>
                            </p:childTnLst>
                          </p:cTn>
                        </p:par>
                      </p:childTnLst>
                    </p:cTn>
                  </p:par>
                  <p:par>
                    <p:cTn id="11" fill="hold">
                      <p:stCondLst>
                        <p:cond delay="indefinite"/>
                      </p:stCondLst>
                      <p:childTnLst>
                        <p:par>
                          <p:cTn id="12" fill="hold">
                            <p:stCondLst>
                              <p:cond delay="0"/>
                            </p:stCondLst>
                            <p:childTnLst>
                              <p:par>
                                <p:cTn id="13" presetID="4" presetClass="emph" presetSubtype="2" fill="hold" grpId="3" nodeType="clickEffect">
                                  <p:stCondLst>
                                    <p:cond delay="0"/>
                                  </p:stCondLst>
                                  <p:childTnLst>
                                    <p:anim to="0.5" calcmode="lin" valueType="num">
                                      <p:cBhvr override="childStyle">
                                        <p:cTn id="14" dur="2000" fill="hold"/>
                                        <p:tgtEl>
                                          <p:spTgt spid="3">
                                            <p:txEl>
                                              <p:pRg st="2" end="2"/>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3"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الحوادث الصناعية</a:t>
            </a:r>
            <a:endParaRPr lang="ar-JO" dirty="0"/>
          </a:p>
        </p:txBody>
      </p:sp>
      <p:sp>
        <p:nvSpPr>
          <p:cNvPr id="3" name="Content Placeholder 2"/>
          <p:cNvSpPr>
            <a:spLocks noGrp="1"/>
          </p:cNvSpPr>
          <p:nvPr>
            <p:ph idx="1"/>
          </p:nvPr>
        </p:nvSpPr>
        <p:spPr/>
        <p:txBody>
          <a:bodyPr/>
          <a:lstStyle/>
          <a:p>
            <a:r>
              <a:rPr lang="ar-JO" dirty="0" smtClean="0"/>
              <a:t>هي الأخطار الناتجة عن تسرب وخروج المواد الكيماوية من المصانع او المستودعات او خلال عمليات النقل الى الوضع الذي من الممكن ان تؤثر فيه سلبيا على الإنسان والبيئة المجاورة , بحيث لا تكون من الأعمال الحربية</a:t>
            </a:r>
            <a:endParaRPr lang="ar-JO" dirty="0"/>
          </a:p>
        </p:txBody>
      </p:sp>
      <p:pic>
        <p:nvPicPr>
          <p:cNvPr id="22530" name="Picture 2" descr="C:\Users\aseem\Desktop\New folder\images[7].jpg"/>
          <p:cNvPicPr>
            <a:picLocks noChangeAspect="1" noChangeArrowheads="1"/>
          </p:cNvPicPr>
          <p:nvPr/>
        </p:nvPicPr>
        <p:blipFill>
          <a:blip r:embed="rId2" cstate="print"/>
          <a:srcRect/>
          <a:stretch>
            <a:fillRect/>
          </a:stretch>
        </p:blipFill>
        <p:spPr bwMode="auto">
          <a:xfrm>
            <a:off x="0" y="5072050"/>
            <a:ext cx="2357454" cy="1785950"/>
          </a:xfrm>
          <a:prstGeom prst="rect">
            <a:avLst/>
          </a:prstGeom>
          <a:noFill/>
        </p:spPr>
      </p:pic>
      <p:pic>
        <p:nvPicPr>
          <p:cNvPr id="22531" name="Picture 3" descr="C:\Users\aseem\Desktop\New folder\images[3].jpg"/>
          <p:cNvPicPr>
            <a:picLocks noChangeAspect="1" noChangeArrowheads="1"/>
          </p:cNvPicPr>
          <p:nvPr/>
        </p:nvPicPr>
        <p:blipFill>
          <a:blip r:embed="rId3" cstate="print"/>
          <a:srcRect/>
          <a:stretch>
            <a:fillRect/>
          </a:stretch>
        </p:blipFill>
        <p:spPr bwMode="auto">
          <a:xfrm>
            <a:off x="6500794" y="4643422"/>
            <a:ext cx="2643206" cy="2214578"/>
          </a:xfrm>
          <a:prstGeom prst="rect">
            <a:avLst/>
          </a:prstGeom>
          <a:noFill/>
        </p:spPr>
      </p:pic>
      <p:pic>
        <p:nvPicPr>
          <p:cNvPr id="6" name="Picture 2" descr="https://upload.wikimedia.org/wikipedia/commons/e/e4/Animated-Flag-Qatar.gif"/>
          <p:cNvPicPr>
            <a:picLocks noChangeAspect="1" noChangeArrowheads="1" noCrop="1"/>
          </p:cNvPicPr>
          <p:nvPr/>
        </p:nvPicPr>
        <p:blipFill>
          <a:blip r:embed="rId4" cstate="print"/>
          <a:srcRect/>
          <a:stretch>
            <a:fillRect/>
          </a:stretch>
        </p:blipFill>
        <p:spPr bwMode="auto">
          <a:xfrm>
            <a:off x="7430764" y="0"/>
            <a:ext cx="1713236" cy="1450951"/>
          </a:xfrm>
          <a:prstGeom prst="rect">
            <a:avLst/>
          </a:prstGeom>
          <a:noFill/>
        </p:spPr>
      </p:pic>
      <p:pic>
        <p:nvPicPr>
          <p:cNvPr id="7" name="Picture 6" descr="opcwlogo"/>
          <p:cNvPicPr>
            <a:picLocks noChangeAspect="1" noChangeArrowheads="1"/>
          </p:cNvPicPr>
          <p:nvPr/>
        </p:nvPicPr>
        <p:blipFill>
          <a:blip r:embed="rId5" cstate="print"/>
          <a:srcRect/>
          <a:stretch>
            <a:fillRect/>
          </a:stretch>
        </p:blipFill>
        <p:spPr bwMode="auto">
          <a:xfrm>
            <a:off x="0" y="0"/>
            <a:ext cx="114300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229600" cy="1399032"/>
          </a:xfrm>
        </p:spPr>
        <p:txBody>
          <a:bodyPr/>
          <a:lstStyle/>
          <a:p>
            <a:r>
              <a:rPr lang="ar-JO" dirty="0" smtClean="0"/>
              <a:t>امثلة على الحوادث الصناعية</a:t>
            </a:r>
            <a:endParaRPr lang="ar-JO" dirty="0"/>
          </a:p>
        </p:txBody>
      </p:sp>
      <p:sp>
        <p:nvSpPr>
          <p:cNvPr id="3" name="Content Placeholder 2"/>
          <p:cNvSpPr>
            <a:spLocks noGrp="1"/>
          </p:cNvSpPr>
          <p:nvPr>
            <p:ph idx="1"/>
          </p:nvPr>
        </p:nvSpPr>
        <p:spPr>
          <a:xfrm>
            <a:off x="467544" y="1628800"/>
            <a:ext cx="8229600" cy="4572000"/>
          </a:xfrm>
        </p:spPr>
        <p:txBody>
          <a:bodyPr/>
          <a:lstStyle/>
          <a:p>
            <a:pPr>
              <a:buFont typeface="Wingdings" pitchFamily="2" charset="2"/>
              <a:buChar char="Ø"/>
            </a:pPr>
            <a:r>
              <a:rPr lang="ar-JO" dirty="0" smtClean="0"/>
              <a:t>- حوادث الصهاريج والناقلات</a:t>
            </a:r>
          </a:p>
          <a:p>
            <a:pPr>
              <a:buFont typeface="Wingdings" pitchFamily="2" charset="2"/>
              <a:buChar char="Ø"/>
            </a:pPr>
            <a:r>
              <a:rPr lang="ar-JO" dirty="0" smtClean="0"/>
              <a:t>- حوادث التسرب من المصانع ومراكز الإنتاج</a:t>
            </a:r>
          </a:p>
          <a:p>
            <a:pPr>
              <a:buFont typeface="Wingdings" pitchFamily="2" charset="2"/>
              <a:buChar char="Ø"/>
            </a:pPr>
            <a:r>
              <a:rPr lang="ar-JO" dirty="0" smtClean="0"/>
              <a:t>- طرح المخلفات والمواد الخطرة سواء على اليابسة او في المياه</a:t>
            </a:r>
          </a:p>
          <a:p>
            <a:pPr>
              <a:buFont typeface="Wingdings" pitchFamily="2" charset="2"/>
              <a:buChar char="Ø"/>
            </a:pPr>
            <a:r>
              <a:rPr lang="ar-JO" dirty="0" smtClean="0"/>
              <a:t>- الحرائق المفتعلة </a:t>
            </a:r>
          </a:p>
          <a:p>
            <a:pPr>
              <a:buFont typeface="Wingdings" pitchFamily="2" charset="2"/>
              <a:buChar char="Ø"/>
            </a:pPr>
            <a:r>
              <a:rPr lang="ar-JO" dirty="0" smtClean="0"/>
              <a:t>زيادة التلوث الهوائي الناتج عن عوادم الآليات والمصانع</a:t>
            </a:r>
          </a:p>
          <a:p>
            <a:endParaRPr lang="ar-JO" dirty="0"/>
          </a:p>
        </p:txBody>
      </p:sp>
      <p:pic>
        <p:nvPicPr>
          <p:cNvPr id="21506" name="Picture 2" descr="C:\Users\aseem\Desktop\New folder\imagesCAWGNP23.jpg"/>
          <p:cNvPicPr>
            <a:picLocks noChangeAspect="1" noChangeArrowheads="1"/>
          </p:cNvPicPr>
          <p:nvPr/>
        </p:nvPicPr>
        <p:blipFill>
          <a:blip r:embed="rId2" cstate="print"/>
          <a:srcRect/>
          <a:stretch>
            <a:fillRect/>
          </a:stretch>
        </p:blipFill>
        <p:spPr bwMode="auto">
          <a:xfrm>
            <a:off x="179512" y="5000612"/>
            <a:ext cx="2571768" cy="1857388"/>
          </a:xfrm>
          <a:prstGeom prst="rect">
            <a:avLst/>
          </a:prstGeom>
          <a:noFill/>
        </p:spPr>
      </p:pic>
      <p:pic>
        <p:nvPicPr>
          <p:cNvPr id="5" name="Picture 2" descr="https://upload.wikimedia.org/wikipedia/commons/e/e4/Animated-Flag-Qatar.gif"/>
          <p:cNvPicPr>
            <a:picLocks noChangeAspect="1" noChangeArrowheads="1" noCrop="1"/>
          </p:cNvPicPr>
          <p:nvPr/>
        </p:nvPicPr>
        <p:blipFill>
          <a:blip r:embed="rId3" cstate="print"/>
          <a:srcRect/>
          <a:stretch>
            <a:fillRect/>
          </a:stretch>
        </p:blipFill>
        <p:spPr bwMode="auto">
          <a:xfrm>
            <a:off x="7430764" y="0"/>
            <a:ext cx="1713236" cy="1450951"/>
          </a:xfrm>
          <a:prstGeom prst="rect">
            <a:avLst/>
          </a:prstGeom>
          <a:noFill/>
        </p:spPr>
      </p:pic>
      <p:pic>
        <p:nvPicPr>
          <p:cNvPr id="6" name="Picture 6" descr="opcwlogo"/>
          <p:cNvPicPr>
            <a:picLocks noChangeAspect="1" noChangeArrowheads="1"/>
          </p:cNvPicPr>
          <p:nvPr/>
        </p:nvPicPr>
        <p:blipFill>
          <a:blip r:embed="rId4" cstate="print"/>
          <a:srcRect/>
          <a:stretch>
            <a:fillRect/>
          </a:stretch>
        </p:blipFill>
        <p:spPr bwMode="auto">
          <a:xfrm>
            <a:off x="0" y="0"/>
            <a:ext cx="114300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mtClean="0"/>
              <a:t>اسباب خطورة </a:t>
            </a:r>
            <a:r>
              <a:rPr lang="ar-JO" dirty="0" smtClean="0"/>
              <a:t>هذه الحوادث</a:t>
            </a:r>
            <a:endParaRPr lang="ar-JO" dirty="0"/>
          </a:p>
        </p:txBody>
      </p:sp>
      <p:sp>
        <p:nvSpPr>
          <p:cNvPr id="3" name="Content Placeholder 2"/>
          <p:cNvSpPr>
            <a:spLocks noGrp="1"/>
          </p:cNvSpPr>
          <p:nvPr>
            <p:ph idx="1"/>
          </p:nvPr>
        </p:nvSpPr>
        <p:spPr/>
        <p:txBody>
          <a:bodyPr>
            <a:normAutofit/>
          </a:bodyPr>
          <a:lstStyle/>
          <a:p>
            <a:r>
              <a:rPr lang="ar-JO" dirty="0" smtClean="0"/>
              <a:t>- كثرة المصانع وانتشارها في مختلف المناطق وقرب المناطق السكنية</a:t>
            </a:r>
          </a:p>
          <a:p>
            <a:r>
              <a:rPr lang="ar-JO" dirty="0" smtClean="0"/>
              <a:t>- استخدام المواد الكيماوية في مجالات متعددة</a:t>
            </a:r>
          </a:p>
          <a:p>
            <a:r>
              <a:rPr lang="ar-JO" dirty="0" smtClean="0"/>
              <a:t>- درجة الحذر منها قليلة ..... ومع الوقت</a:t>
            </a:r>
          </a:p>
          <a:p>
            <a:r>
              <a:rPr lang="ar-JO" dirty="0" smtClean="0"/>
              <a:t>- الحوادث الثانوية</a:t>
            </a:r>
          </a:p>
          <a:p>
            <a:r>
              <a:rPr lang="ar-JO" dirty="0" smtClean="0"/>
              <a:t>- الحاجة الماسة للتخلص من الكميات الهائلة من المخلفات الكيماوية</a:t>
            </a:r>
          </a:p>
          <a:p>
            <a:r>
              <a:rPr lang="ar-JO" dirty="0" smtClean="0"/>
              <a:t>- التكلفة المادية للتعامل مع المواد الكيماوية</a:t>
            </a:r>
            <a:endParaRPr lang="ar-JO" dirty="0"/>
          </a:p>
        </p:txBody>
      </p:sp>
      <p:pic>
        <p:nvPicPr>
          <p:cNvPr id="4" name="Picture 2" descr="https://upload.wikimedia.org/wikipedia/commons/e/e4/Animated-Flag-Qatar.gif"/>
          <p:cNvPicPr>
            <a:picLocks noChangeAspect="1" noChangeArrowheads="1" noCrop="1"/>
          </p:cNvPicPr>
          <p:nvPr/>
        </p:nvPicPr>
        <p:blipFill>
          <a:blip r:embed="rId2" cstate="print"/>
          <a:srcRect/>
          <a:stretch>
            <a:fillRect/>
          </a:stretch>
        </p:blipFill>
        <p:spPr bwMode="auto">
          <a:xfrm>
            <a:off x="7430764" y="0"/>
            <a:ext cx="1713236" cy="1450951"/>
          </a:xfrm>
          <a:prstGeom prst="rect">
            <a:avLst/>
          </a:prstGeom>
          <a:noFill/>
        </p:spPr>
      </p:pic>
      <p:pic>
        <p:nvPicPr>
          <p:cNvPr id="5" name="Picture 6" descr="opcwlogo"/>
          <p:cNvPicPr>
            <a:picLocks noChangeAspect="1" noChangeArrowheads="1"/>
          </p:cNvPicPr>
          <p:nvPr/>
        </p:nvPicPr>
        <p:blipFill>
          <a:blip r:embed="rId3" cstate="print"/>
          <a:srcRect/>
          <a:stretch>
            <a:fillRect/>
          </a:stretch>
        </p:blipFill>
        <p:spPr bwMode="auto">
          <a:xfrm>
            <a:off x="0" y="0"/>
            <a:ext cx="114300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امثلة </a:t>
            </a:r>
            <a:r>
              <a:rPr lang="ar-JO" smtClean="0"/>
              <a:t>على الحوادث </a:t>
            </a:r>
            <a:r>
              <a:rPr lang="ar-JO" dirty="0" smtClean="0"/>
              <a:t>الكيماوية</a:t>
            </a:r>
            <a:endParaRPr lang="ar-JO" dirty="0"/>
          </a:p>
        </p:txBody>
      </p:sp>
      <p:sp>
        <p:nvSpPr>
          <p:cNvPr id="3" name="Content Placeholder 2"/>
          <p:cNvSpPr>
            <a:spLocks noGrp="1"/>
          </p:cNvSpPr>
          <p:nvPr>
            <p:ph idx="1"/>
          </p:nvPr>
        </p:nvSpPr>
        <p:spPr/>
        <p:txBody>
          <a:bodyPr/>
          <a:lstStyle/>
          <a:p>
            <a:r>
              <a:rPr lang="ar-JO" dirty="0" smtClean="0"/>
              <a:t>حادثة التسرب من مصانع شركة يونيون كاربايد في بيوبال هي الهند</a:t>
            </a:r>
            <a:endParaRPr lang="ar-JO" dirty="0"/>
          </a:p>
        </p:txBody>
      </p:sp>
      <p:pic>
        <p:nvPicPr>
          <p:cNvPr id="23554" name="Picture 2" descr="C:\Users\aseem\Desktop\New folder\images[2].jpg"/>
          <p:cNvPicPr>
            <a:picLocks noChangeAspect="1" noChangeArrowheads="1"/>
          </p:cNvPicPr>
          <p:nvPr/>
        </p:nvPicPr>
        <p:blipFill>
          <a:blip r:embed="rId2" cstate="print"/>
          <a:srcRect/>
          <a:stretch>
            <a:fillRect/>
          </a:stretch>
        </p:blipFill>
        <p:spPr bwMode="auto">
          <a:xfrm>
            <a:off x="2571736" y="2952750"/>
            <a:ext cx="2714639" cy="1905010"/>
          </a:xfrm>
          <a:prstGeom prst="rect">
            <a:avLst/>
          </a:prstGeom>
          <a:noFill/>
        </p:spPr>
      </p:pic>
      <p:pic>
        <p:nvPicPr>
          <p:cNvPr id="5" name="Picture 2" descr="https://upload.wikimedia.org/wikipedia/commons/e/e4/Animated-Flag-Qatar.gif"/>
          <p:cNvPicPr>
            <a:picLocks noChangeAspect="1" noChangeArrowheads="1" noCrop="1"/>
          </p:cNvPicPr>
          <p:nvPr/>
        </p:nvPicPr>
        <p:blipFill>
          <a:blip r:embed="rId3" cstate="print"/>
          <a:srcRect/>
          <a:stretch>
            <a:fillRect/>
          </a:stretch>
        </p:blipFill>
        <p:spPr bwMode="auto">
          <a:xfrm>
            <a:off x="7430764" y="0"/>
            <a:ext cx="1713236" cy="1450951"/>
          </a:xfrm>
          <a:prstGeom prst="rect">
            <a:avLst/>
          </a:prstGeom>
          <a:noFill/>
        </p:spPr>
      </p:pic>
      <p:pic>
        <p:nvPicPr>
          <p:cNvPr id="6" name="Picture 6" descr="opcwlogo"/>
          <p:cNvPicPr>
            <a:picLocks noChangeAspect="1" noChangeArrowheads="1"/>
          </p:cNvPicPr>
          <p:nvPr/>
        </p:nvPicPr>
        <p:blipFill>
          <a:blip r:embed="rId4" cstate="print"/>
          <a:srcRect/>
          <a:stretch>
            <a:fillRect/>
          </a:stretch>
        </p:blipFill>
        <p:spPr bwMode="auto">
          <a:xfrm>
            <a:off x="0" y="0"/>
            <a:ext cx="114300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JO"/>
          </a:p>
        </p:txBody>
      </p:sp>
      <p:sp>
        <p:nvSpPr>
          <p:cNvPr id="6" name="Text Placeholder 5"/>
          <p:cNvSpPr>
            <a:spLocks noGrp="1"/>
          </p:cNvSpPr>
          <p:nvPr>
            <p:ph type="body" idx="2"/>
          </p:nvPr>
        </p:nvSpPr>
        <p:spPr/>
        <p:txBody>
          <a:bodyPr/>
          <a:lstStyle/>
          <a:p>
            <a:endParaRPr lang="ar-JO"/>
          </a:p>
        </p:txBody>
      </p:sp>
      <p:sp>
        <p:nvSpPr>
          <p:cNvPr id="5" name="Content Placeholder 4"/>
          <p:cNvSpPr>
            <a:spLocks noGrp="1"/>
          </p:cNvSpPr>
          <p:nvPr>
            <p:ph sz="half" idx="1"/>
          </p:nvPr>
        </p:nvSpPr>
        <p:spPr/>
        <p:txBody>
          <a:bodyPr>
            <a:normAutofit/>
          </a:bodyPr>
          <a:lstStyle/>
          <a:p>
            <a:endParaRPr lang="ar-JO" sz="5400" dirty="0" smtClean="0">
              <a:solidFill>
                <a:schemeClr val="accent2">
                  <a:lumMod val="50000"/>
                </a:schemeClr>
              </a:solidFill>
            </a:endParaRPr>
          </a:p>
          <a:p>
            <a:pPr algn="ctr">
              <a:buNone/>
            </a:pPr>
            <a:r>
              <a:rPr lang="ar-JO" sz="5400" dirty="0" smtClean="0">
                <a:solidFill>
                  <a:schemeClr val="accent2">
                    <a:lumMod val="50000"/>
                  </a:schemeClr>
                </a:solidFill>
              </a:rPr>
              <a:t>انتهى العرض</a:t>
            </a:r>
          </a:p>
          <a:p>
            <a:pPr>
              <a:buNone/>
            </a:pPr>
            <a:r>
              <a:rPr lang="ar-JO" sz="5400" dirty="0" smtClean="0">
                <a:solidFill>
                  <a:schemeClr val="accent2">
                    <a:lumMod val="50000"/>
                  </a:schemeClr>
                </a:solidFill>
              </a:rPr>
              <a:t>                     الأسئلة</a:t>
            </a:r>
            <a:endParaRPr lang="ar-JO" sz="5400" dirty="0">
              <a:solidFill>
                <a:schemeClr val="accent2">
                  <a:lumMod val="50000"/>
                </a:schemeClr>
              </a:solidFill>
            </a:endParaRPr>
          </a:p>
        </p:txBody>
      </p:sp>
      <p:pic>
        <p:nvPicPr>
          <p:cNvPr id="24578" name="Picture 2" descr="C:\Users\aseem\Desktop\New folder\132314006_41n.jpg"/>
          <p:cNvPicPr>
            <a:picLocks noChangeAspect="1" noChangeArrowheads="1"/>
          </p:cNvPicPr>
          <p:nvPr/>
        </p:nvPicPr>
        <p:blipFill>
          <a:blip r:embed="rId2" cstate="print"/>
          <a:srcRect/>
          <a:stretch>
            <a:fillRect/>
          </a:stretch>
        </p:blipFill>
        <p:spPr bwMode="auto">
          <a:xfrm>
            <a:off x="1475656" y="3068960"/>
            <a:ext cx="3786182" cy="3200400"/>
          </a:xfrm>
          <a:prstGeom prst="rect">
            <a:avLst/>
          </a:prstGeom>
          <a:noFill/>
        </p:spPr>
      </p:pic>
      <p:pic>
        <p:nvPicPr>
          <p:cNvPr id="7" name="Picture 2" descr="https://upload.wikimedia.org/wikipedia/commons/e/e4/Animated-Flag-Qatar.gif"/>
          <p:cNvPicPr>
            <a:picLocks noChangeAspect="1" noChangeArrowheads="1" noCrop="1"/>
          </p:cNvPicPr>
          <p:nvPr/>
        </p:nvPicPr>
        <p:blipFill>
          <a:blip r:embed="rId3" cstate="print"/>
          <a:srcRect/>
          <a:stretch>
            <a:fillRect/>
          </a:stretch>
        </p:blipFill>
        <p:spPr bwMode="auto">
          <a:xfrm>
            <a:off x="7430764" y="5407049"/>
            <a:ext cx="1713236" cy="1450951"/>
          </a:xfrm>
          <a:prstGeom prst="rect">
            <a:avLst/>
          </a:prstGeom>
          <a:noFill/>
        </p:spPr>
      </p:pic>
      <p:pic>
        <p:nvPicPr>
          <p:cNvPr id="8" name="Picture 6" descr="opcwlogo"/>
          <p:cNvPicPr>
            <a:picLocks noChangeAspect="1" noChangeArrowheads="1"/>
          </p:cNvPicPr>
          <p:nvPr/>
        </p:nvPicPr>
        <p:blipFill>
          <a:blip r:embed="rId4" cstate="print"/>
          <a:srcRect/>
          <a:stretch>
            <a:fillRect/>
          </a:stretch>
        </p:blipFill>
        <p:spPr bwMode="auto">
          <a:xfrm>
            <a:off x="0" y="0"/>
            <a:ext cx="114300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الحوادث الكيماوية</a:t>
            </a:r>
            <a:endParaRPr lang="ar-JO" dirty="0"/>
          </a:p>
        </p:txBody>
      </p:sp>
      <p:sp>
        <p:nvSpPr>
          <p:cNvPr id="3" name="Content Placeholder 2"/>
          <p:cNvSpPr>
            <a:spLocks noGrp="1"/>
          </p:cNvSpPr>
          <p:nvPr>
            <p:ph idx="1"/>
          </p:nvPr>
        </p:nvSpPr>
        <p:spPr/>
        <p:txBody>
          <a:bodyPr/>
          <a:lstStyle/>
          <a:p>
            <a:r>
              <a:rPr lang="ar-JO" sz="3600" b="1" u="sng" dirty="0" smtClean="0">
                <a:solidFill>
                  <a:srgbClr val="00B050"/>
                </a:solidFill>
              </a:rPr>
              <a:t>تعريف:</a:t>
            </a:r>
          </a:p>
          <a:p>
            <a:r>
              <a:rPr lang="ar-JO" dirty="0" smtClean="0"/>
              <a:t>هي الحوادث والحالات والظروف التي تتضمن انطلاق وخروج المواد الكيميائية بأشكالها ( الغازية والسائلة والصلبة) الى اوضاع تكون فيها مؤثرة على الإنسان والبيئة بشكل سلبي الآن او في اي زمن مستقبلي, وتحد من مقدرة الإنسان على استخدام المواد المتوفرة ,وتحتاج الى تدخل بإجراءات معينة للحد من خطورتها وأثرها. </a:t>
            </a:r>
            <a:endParaRPr lang="ar-JO" dirty="0"/>
          </a:p>
        </p:txBody>
      </p:sp>
      <p:pic>
        <p:nvPicPr>
          <p:cNvPr id="4" name="Picture 6" descr="opcwlogo"/>
          <p:cNvPicPr>
            <a:picLocks noChangeAspect="1" noChangeArrowheads="1"/>
          </p:cNvPicPr>
          <p:nvPr/>
        </p:nvPicPr>
        <p:blipFill>
          <a:blip r:embed="rId2" cstate="print"/>
          <a:srcRect/>
          <a:stretch>
            <a:fillRect/>
          </a:stretch>
        </p:blipFill>
        <p:spPr bwMode="auto">
          <a:xfrm>
            <a:off x="0" y="0"/>
            <a:ext cx="1143000" cy="1143000"/>
          </a:xfrm>
          <a:prstGeom prst="rect">
            <a:avLst/>
          </a:prstGeom>
          <a:noFill/>
          <a:ln w="9525">
            <a:noFill/>
            <a:miter lim="800000"/>
            <a:headEnd/>
            <a:tailEnd/>
          </a:ln>
          <a:effectLst/>
        </p:spPr>
      </p:pic>
      <p:pic>
        <p:nvPicPr>
          <p:cNvPr id="5" name="Picture 2" descr="https://upload.wikimedia.org/wikipedia/commons/e/e4/Animated-Flag-Qatar.gif"/>
          <p:cNvPicPr>
            <a:picLocks noChangeAspect="1" noChangeArrowheads="1" noCrop="1"/>
          </p:cNvPicPr>
          <p:nvPr/>
        </p:nvPicPr>
        <p:blipFill>
          <a:blip r:embed="rId3" cstate="print"/>
          <a:srcRect/>
          <a:stretch>
            <a:fillRect/>
          </a:stretch>
        </p:blipFill>
        <p:spPr bwMode="auto">
          <a:xfrm>
            <a:off x="7430764" y="0"/>
            <a:ext cx="1713236" cy="145095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69218"/>
          </a:xfrm>
        </p:spPr>
        <p:txBody>
          <a:bodyPr>
            <a:normAutofit fontScale="90000"/>
          </a:bodyPr>
          <a:lstStyle/>
          <a:p>
            <a:endParaRPr lang="ar-JO" dirty="0"/>
          </a:p>
        </p:txBody>
      </p:sp>
      <p:pic>
        <p:nvPicPr>
          <p:cNvPr id="4" name="Content Placeholder 3" descr="C:\Users\aseem\Desktop\New folder\2chemdis.jpg"/>
          <p:cNvPicPr>
            <a:picLocks noGrp="1"/>
          </p:cNvPicPr>
          <p:nvPr>
            <p:ph idx="1"/>
          </p:nvPr>
        </p:nvPicPr>
        <p:blipFill>
          <a:blip r:embed="rId2" cstate="print"/>
          <a:stretch>
            <a:fillRect/>
          </a:stretch>
        </p:blipFill>
        <p:spPr bwMode="auto">
          <a:xfrm>
            <a:off x="395536" y="1700808"/>
            <a:ext cx="7992888" cy="4320480"/>
          </a:xfrm>
          <a:prstGeom prst="rect">
            <a:avLst/>
          </a:prstGeom>
          <a:noFill/>
          <a:ln w="9525">
            <a:noFill/>
            <a:miter lim="800000"/>
            <a:headEnd/>
            <a:tailEnd/>
          </a:ln>
        </p:spPr>
      </p:pic>
      <p:pic>
        <p:nvPicPr>
          <p:cNvPr id="5" name="Picture 2" descr="https://upload.wikimedia.org/wikipedia/commons/e/e4/Animated-Flag-Qatar.gif"/>
          <p:cNvPicPr>
            <a:picLocks noChangeAspect="1" noChangeArrowheads="1" noCrop="1"/>
          </p:cNvPicPr>
          <p:nvPr/>
        </p:nvPicPr>
        <p:blipFill>
          <a:blip r:embed="rId3" cstate="print"/>
          <a:srcRect/>
          <a:stretch>
            <a:fillRect/>
          </a:stretch>
        </p:blipFill>
        <p:spPr bwMode="auto">
          <a:xfrm>
            <a:off x="7430764" y="0"/>
            <a:ext cx="1713236" cy="1450951"/>
          </a:xfrm>
          <a:prstGeom prst="rect">
            <a:avLst/>
          </a:prstGeom>
          <a:noFill/>
        </p:spPr>
      </p:pic>
      <p:pic>
        <p:nvPicPr>
          <p:cNvPr id="6" name="Picture 6" descr="opcwlogo"/>
          <p:cNvPicPr>
            <a:picLocks noChangeAspect="1" noChangeArrowheads="1"/>
          </p:cNvPicPr>
          <p:nvPr/>
        </p:nvPicPr>
        <p:blipFill>
          <a:blip r:embed="rId4" cstate="print"/>
          <a:srcRect/>
          <a:stretch>
            <a:fillRect/>
          </a:stretch>
        </p:blipFill>
        <p:spPr bwMode="auto">
          <a:xfrm>
            <a:off x="0" y="0"/>
            <a:ext cx="1143000" cy="1143000"/>
          </a:xfrm>
          <a:prstGeom prst="rect">
            <a:avLst/>
          </a:prstGeom>
          <a:noFill/>
          <a:ln w="9525">
            <a:noFill/>
            <a:miter lim="800000"/>
            <a:headEnd/>
            <a:tailEnd/>
          </a:ln>
          <a:effectLst/>
        </p:spPr>
      </p:pic>
      <p:sp>
        <p:nvSpPr>
          <p:cNvPr id="8" name="TextBox 7"/>
          <p:cNvSpPr txBox="1"/>
          <p:nvPr/>
        </p:nvSpPr>
        <p:spPr>
          <a:xfrm>
            <a:off x="3563888" y="2060848"/>
            <a:ext cx="1980728" cy="369332"/>
          </a:xfrm>
          <a:prstGeom prst="rect">
            <a:avLst/>
          </a:prstGeom>
          <a:solidFill>
            <a:srgbClr val="CC6600"/>
          </a:solidFill>
        </p:spPr>
        <p:txBody>
          <a:bodyPr wrap="square" rtlCol="1">
            <a:spAutoFit/>
          </a:bodyPr>
          <a:lstStyle/>
          <a:p>
            <a:r>
              <a:rPr lang="ar-JO" dirty="0" smtClean="0"/>
              <a:t>الحوادث الكيماوية</a:t>
            </a:r>
            <a:endParaRPr lang="ar-JO" dirty="0"/>
          </a:p>
        </p:txBody>
      </p:sp>
      <p:sp>
        <p:nvSpPr>
          <p:cNvPr id="9" name="TextBox 8"/>
          <p:cNvSpPr txBox="1"/>
          <p:nvPr/>
        </p:nvSpPr>
        <p:spPr>
          <a:xfrm>
            <a:off x="1547664" y="3789040"/>
            <a:ext cx="1800200" cy="369332"/>
          </a:xfrm>
          <a:prstGeom prst="rect">
            <a:avLst/>
          </a:prstGeom>
          <a:solidFill>
            <a:srgbClr val="CC6600"/>
          </a:solidFill>
        </p:spPr>
        <p:txBody>
          <a:bodyPr wrap="square" rtlCol="1">
            <a:spAutoFit/>
          </a:bodyPr>
          <a:lstStyle/>
          <a:p>
            <a:r>
              <a:rPr lang="ar-JO" dirty="0" smtClean="0"/>
              <a:t>الكائنات الحية</a:t>
            </a:r>
            <a:endParaRPr lang="ar-JO" dirty="0"/>
          </a:p>
        </p:txBody>
      </p:sp>
      <p:sp>
        <p:nvSpPr>
          <p:cNvPr id="10" name="TextBox 9"/>
          <p:cNvSpPr txBox="1"/>
          <p:nvPr/>
        </p:nvSpPr>
        <p:spPr>
          <a:xfrm>
            <a:off x="5580112" y="3789040"/>
            <a:ext cx="1368152" cy="369332"/>
          </a:xfrm>
          <a:prstGeom prst="rect">
            <a:avLst/>
          </a:prstGeom>
          <a:solidFill>
            <a:srgbClr val="CC6600"/>
          </a:solidFill>
        </p:spPr>
        <p:txBody>
          <a:bodyPr wrap="square" rtlCol="1">
            <a:spAutoFit/>
          </a:bodyPr>
          <a:lstStyle/>
          <a:p>
            <a:r>
              <a:rPr lang="ar-JO" dirty="0" smtClean="0"/>
              <a:t>البيئة</a:t>
            </a:r>
            <a:endParaRPr lang="ar-JO" dirty="0"/>
          </a:p>
        </p:txBody>
      </p:sp>
      <p:sp>
        <p:nvSpPr>
          <p:cNvPr id="11" name="TextBox 10"/>
          <p:cNvSpPr txBox="1"/>
          <p:nvPr/>
        </p:nvSpPr>
        <p:spPr>
          <a:xfrm>
            <a:off x="6948264" y="3789040"/>
            <a:ext cx="1152128" cy="369332"/>
          </a:xfrm>
          <a:prstGeom prst="rect">
            <a:avLst/>
          </a:prstGeom>
          <a:solidFill>
            <a:srgbClr val="CC6600"/>
          </a:solidFill>
        </p:spPr>
        <p:txBody>
          <a:bodyPr wrap="square" rtlCol="1">
            <a:spAutoFit/>
          </a:bodyPr>
          <a:lstStyle/>
          <a:p>
            <a:r>
              <a:rPr lang="ar-JO" dirty="0" smtClean="0"/>
              <a:t>الممتلكات</a:t>
            </a:r>
            <a:endParaRPr lang="ar-JO" dirty="0"/>
          </a:p>
        </p:txBody>
      </p:sp>
      <p:sp>
        <p:nvSpPr>
          <p:cNvPr id="12" name="TextBox 11"/>
          <p:cNvSpPr txBox="1"/>
          <p:nvPr/>
        </p:nvSpPr>
        <p:spPr>
          <a:xfrm>
            <a:off x="3419872" y="4149080"/>
            <a:ext cx="2160240" cy="646331"/>
          </a:xfrm>
          <a:prstGeom prst="rect">
            <a:avLst/>
          </a:prstGeom>
          <a:solidFill>
            <a:srgbClr val="CC6600"/>
          </a:solidFill>
        </p:spPr>
        <p:txBody>
          <a:bodyPr wrap="square" rtlCol="1">
            <a:spAutoFit/>
          </a:bodyPr>
          <a:lstStyle/>
          <a:p>
            <a:r>
              <a:rPr lang="ar-JO" dirty="0" smtClean="0"/>
              <a:t>آني, قصير او طويل المدى</a:t>
            </a:r>
            <a:endParaRPr lang="ar-JO" dirty="0"/>
          </a:p>
        </p:txBody>
      </p:sp>
      <p:sp>
        <p:nvSpPr>
          <p:cNvPr id="13" name="TextBox 12"/>
          <p:cNvSpPr txBox="1"/>
          <p:nvPr/>
        </p:nvSpPr>
        <p:spPr>
          <a:xfrm>
            <a:off x="7164288" y="4869160"/>
            <a:ext cx="1008112" cy="307777"/>
          </a:xfrm>
          <a:prstGeom prst="rect">
            <a:avLst/>
          </a:prstGeom>
          <a:solidFill>
            <a:srgbClr val="CC6600"/>
          </a:solidFill>
        </p:spPr>
        <p:txBody>
          <a:bodyPr wrap="square" rtlCol="1">
            <a:spAutoFit/>
          </a:bodyPr>
          <a:lstStyle/>
          <a:p>
            <a:r>
              <a:rPr lang="ar-JO" sz="1400" dirty="0" smtClean="0"/>
              <a:t>الجو</a:t>
            </a:r>
            <a:endParaRPr lang="ar-JO" sz="1400" dirty="0"/>
          </a:p>
        </p:txBody>
      </p:sp>
      <p:sp>
        <p:nvSpPr>
          <p:cNvPr id="14" name="TextBox 13"/>
          <p:cNvSpPr txBox="1"/>
          <p:nvPr/>
        </p:nvSpPr>
        <p:spPr>
          <a:xfrm>
            <a:off x="4499992" y="4869160"/>
            <a:ext cx="2592288" cy="369332"/>
          </a:xfrm>
          <a:prstGeom prst="rect">
            <a:avLst/>
          </a:prstGeom>
          <a:solidFill>
            <a:srgbClr val="CC6600"/>
          </a:solidFill>
        </p:spPr>
        <p:txBody>
          <a:bodyPr wrap="square" rtlCol="1">
            <a:spAutoFit/>
          </a:bodyPr>
          <a:lstStyle/>
          <a:p>
            <a:r>
              <a:rPr lang="ar-JO" dirty="0" smtClean="0"/>
              <a:t>التربة والمسطحات </a:t>
            </a:r>
            <a:r>
              <a:rPr lang="ar-JO" sz="1400" dirty="0" smtClean="0"/>
              <a:t>المائية</a:t>
            </a:r>
            <a:endParaRPr lang="ar-JO" sz="1400" dirty="0"/>
          </a:p>
        </p:txBody>
      </p:sp>
      <p:sp>
        <p:nvSpPr>
          <p:cNvPr id="17" name="TextBox 16"/>
          <p:cNvSpPr txBox="1"/>
          <p:nvPr/>
        </p:nvSpPr>
        <p:spPr>
          <a:xfrm>
            <a:off x="1115616" y="4941168"/>
            <a:ext cx="792088" cy="307777"/>
          </a:xfrm>
          <a:prstGeom prst="rect">
            <a:avLst/>
          </a:prstGeom>
          <a:solidFill>
            <a:srgbClr val="CC6600"/>
          </a:solidFill>
        </p:spPr>
        <p:txBody>
          <a:bodyPr wrap="square" rtlCol="1">
            <a:spAutoFit/>
          </a:bodyPr>
          <a:lstStyle/>
          <a:p>
            <a:r>
              <a:rPr lang="ar-JO" sz="1400" dirty="0" smtClean="0"/>
              <a:t>الانسان</a:t>
            </a:r>
            <a:endParaRPr lang="ar-JO" sz="1400" dirty="0"/>
          </a:p>
        </p:txBody>
      </p:sp>
      <p:sp>
        <p:nvSpPr>
          <p:cNvPr id="18" name="TextBox 17"/>
          <p:cNvSpPr txBox="1"/>
          <p:nvPr/>
        </p:nvSpPr>
        <p:spPr>
          <a:xfrm>
            <a:off x="1979712" y="4869160"/>
            <a:ext cx="792088" cy="276999"/>
          </a:xfrm>
          <a:prstGeom prst="rect">
            <a:avLst/>
          </a:prstGeom>
          <a:solidFill>
            <a:srgbClr val="CC6600"/>
          </a:solidFill>
        </p:spPr>
        <p:txBody>
          <a:bodyPr wrap="square" rtlCol="1">
            <a:spAutoFit/>
          </a:bodyPr>
          <a:lstStyle/>
          <a:p>
            <a:r>
              <a:rPr lang="ar-JO" sz="1200" dirty="0" smtClean="0"/>
              <a:t>الحيوانات</a:t>
            </a:r>
            <a:endParaRPr lang="ar-JO" sz="1200" dirty="0"/>
          </a:p>
        </p:txBody>
      </p:sp>
      <p:sp>
        <p:nvSpPr>
          <p:cNvPr id="19" name="TextBox 18"/>
          <p:cNvSpPr txBox="1"/>
          <p:nvPr/>
        </p:nvSpPr>
        <p:spPr>
          <a:xfrm>
            <a:off x="2843808" y="4869160"/>
            <a:ext cx="720080" cy="369332"/>
          </a:xfrm>
          <a:prstGeom prst="rect">
            <a:avLst/>
          </a:prstGeom>
          <a:solidFill>
            <a:srgbClr val="CC6600"/>
          </a:solidFill>
        </p:spPr>
        <p:txBody>
          <a:bodyPr wrap="square" rtlCol="1">
            <a:spAutoFit/>
          </a:bodyPr>
          <a:lstStyle/>
          <a:p>
            <a:r>
              <a:rPr lang="ar-JO" dirty="0" smtClean="0"/>
              <a:t>النبات</a:t>
            </a:r>
            <a:endParaRPr lang="ar-JO" dirty="0"/>
          </a:p>
        </p:txBody>
      </p:sp>
      <p:sp>
        <p:nvSpPr>
          <p:cNvPr id="20" name="TextBox 19"/>
          <p:cNvSpPr txBox="1"/>
          <p:nvPr/>
        </p:nvSpPr>
        <p:spPr>
          <a:xfrm>
            <a:off x="6300192" y="5445224"/>
            <a:ext cx="1296144" cy="369332"/>
          </a:xfrm>
          <a:prstGeom prst="rect">
            <a:avLst/>
          </a:prstGeom>
          <a:solidFill>
            <a:srgbClr val="CC6600"/>
          </a:solidFill>
        </p:spPr>
        <p:txBody>
          <a:bodyPr wrap="square" rtlCol="1">
            <a:spAutoFit/>
          </a:bodyPr>
          <a:lstStyle/>
          <a:p>
            <a:r>
              <a:rPr lang="ar-JO" dirty="0" smtClean="0"/>
              <a:t>تلوث</a:t>
            </a:r>
            <a:endParaRPr lang="ar-JO" dirty="0"/>
          </a:p>
        </p:txBody>
      </p:sp>
      <p:sp>
        <p:nvSpPr>
          <p:cNvPr id="21" name="TextBox 20"/>
          <p:cNvSpPr txBox="1"/>
          <p:nvPr/>
        </p:nvSpPr>
        <p:spPr>
          <a:xfrm>
            <a:off x="539552" y="5445224"/>
            <a:ext cx="3312368" cy="369332"/>
          </a:xfrm>
          <a:prstGeom prst="rect">
            <a:avLst/>
          </a:prstGeom>
          <a:solidFill>
            <a:srgbClr val="CC6600"/>
          </a:solidFill>
        </p:spPr>
        <p:txBody>
          <a:bodyPr wrap="square" rtlCol="1">
            <a:spAutoFit/>
          </a:bodyPr>
          <a:lstStyle/>
          <a:p>
            <a:r>
              <a:rPr lang="ar-JO" dirty="0" smtClean="0"/>
              <a:t>الموت, الجرح, المرض, والإعاقة</a:t>
            </a:r>
            <a:endParaRPr lang="ar-J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5616" y="260648"/>
            <a:ext cx="8229600" cy="1399032"/>
          </a:xfrm>
        </p:spPr>
        <p:txBody>
          <a:bodyPr/>
          <a:lstStyle/>
          <a:p>
            <a:r>
              <a:rPr lang="ar-JO" dirty="0" smtClean="0"/>
              <a:t>تصنيف الحوادث الكيميائية</a:t>
            </a:r>
            <a:endParaRPr lang="ar-JO" dirty="0"/>
          </a:p>
        </p:txBody>
      </p:sp>
      <p:sp>
        <p:nvSpPr>
          <p:cNvPr id="5" name="Content Placeholder 4"/>
          <p:cNvSpPr>
            <a:spLocks noGrp="1"/>
          </p:cNvSpPr>
          <p:nvPr>
            <p:ph idx="1"/>
          </p:nvPr>
        </p:nvSpPr>
        <p:spPr>
          <a:xfrm>
            <a:off x="285720" y="1600200"/>
            <a:ext cx="8480328" cy="4495800"/>
          </a:xfrm>
        </p:spPr>
        <p:txBody>
          <a:bodyPr>
            <a:normAutofit fontScale="92500" lnSpcReduction="20000"/>
          </a:bodyPr>
          <a:lstStyle/>
          <a:p>
            <a:r>
              <a:rPr lang="ar-JO" dirty="0" smtClean="0"/>
              <a:t>الطبيعية: انطلاق المواد الكيماوية الموجودة اصلا في الطبيعة بحيث تصبح مؤثرة سلبا على الإنسان والبيئة ومن امثلتها:</a:t>
            </a:r>
          </a:p>
          <a:p>
            <a:pPr>
              <a:buFont typeface="Wingdings" pitchFamily="2" charset="2"/>
              <a:buChar char="Ø"/>
            </a:pPr>
            <a:r>
              <a:rPr lang="ar-JO" dirty="0" smtClean="0"/>
              <a:t>    غازات البراكين</a:t>
            </a:r>
          </a:p>
          <a:p>
            <a:pPr>
              <a:buFont typeface="Wingdings" pitchFamily="2" charset="2"/>
              <a:buChar char="Ø"/>
            </a:pPr>
            <a:r>
              <a:rPr lang="ar-JO" dirty="0" smtClean="0"/>
              <a:t>    غازات الحرائق الطبيعية</a:t>
            </a:r>
          </a:p>
          <a:p>
            <a:pPr>
              <a:buFont typeface="Wingdings" pitchFamily="2" charset="2"/>
              <a:buChar char="Ø"/>
            </a:pPr>
            <a:r>
              <a:rPr lang="ar-JO" dirty="0" smtClean="0"/>
              <a:t>     المياه الحامظية او القاعدية نتيجة مرورها لمناطق تحتوي عليها</a:t>
            </a:r>
          </a:p>
          <a:p>
            <a:pPr>
              <a:buFont typeface="Wingdings" pitchFamily="2" charset="2"/>
              <a:buChar char="Ø"/>
            </a:pPr>
            <a:r>
              <a:rPr lang="ar-JO" dirty="0" smtClean="0"/>
              <a:t>    سموم الحيوانات</a:t>
            </a:r>
          </a:p>
          <a:p>
            <a:pPr>
              <a:buFont typeface="Wingdings" pitchFamily="2" charset="2"/>
              <a:buChar char="Ø"/>
            </a:pPr>
            <a:r>
              <a:rPr lang="ar-JO" dirty="0" smtClean="0"/>
              <a:t>   اختلال التوازن الطبيعي للغازات( الأكسجين ثاني اكسيد الكربون الأوزون........)</a:t>
            </a:r>
          </a:p>
          <a:p>
            <a:r>
              <a:rPr lang="ar-JO" dirty="0" smtClean="0"/>
              <a:t> </a:t>
            </a:r>
            <a:endParaRPr lang="ar-JO" dirty="0"/>
          </a:p>
        </p:txBody>
      </p:sp>
      <p:pic>
        <p:nvPicPr>
          <p:cNvPr id="6" name="Picture 2" descr="https://upload.wikimedia.org/wikipedia/commons/e/e4/Animated-Flag-Qatar.gif"/>
          <p:cNvPicPr>
            <a:picLocks noChangeAspect="1" noChangeArrowheads="1" noCrop="1"/>
          </p:cNvPicPr>
          <p:nvPr/>
        </p:nvPicPr>
        <p:blipFill>
          <a:blip r:embed="rId2" cstate="print"/>
          <a:srcRect/>
          <a:stretch>
            <a:fillRect/>
          </a:stretch>
        </p:blipFill>
        <p:spPr bwMode="auto">
          <a:xfrm>
            <a:off x="7430764" y="0"/>
            <a:ext cx="1713236" cy="1450951"/>
          </a:xfrm>
          <a:prstGeom prst="rect">
            <a:avLst/>
          </a:prstGeom>
          <a:noFill/>
        </p:spPr>
      </p:pic>
      <p:pic>
        <p:nvPicPr>
          <p:cNvPr id="7" name="Picture 6" descr="opcwlogo"/>
          <p:cNvPicPr>
            <a:picLocks noChangeAspect="1" noChangeArrowheads="1"/>
          </p:cNvPicPr>
          <p:nvPr/>
        </p:nvPicPr>
        <p:blipFill>
          <a:blip r:embed="rId3" cstate="print"/>
          <a:srcRect/>
          <a:stretch>
            <a:fillRect/>
          </a:stretch>
        </p:blipFill>
        <p:spPr bwMode="auto">
          <a:xfrm>
            <a:off x="0" y="0"/>
            <a:ext cx="1143000" cy="1143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ar-JO" dirty="0" smtClean="0"/>
              <a:t> من صنع الإنسان</a:t>
            </a:r>
            <a:br>
              <a:rPr lang="ar-JO" dirty="0" smtClean="0"/>
            </a:br>
            <a:endParaRPr lang="ar-JO" dirty="0"/>
          </a:p>
        </p:txBody>
      </p:sp>
      <p:sp>
        <p:nvSpPr>
          <p:cNvPr id="5" name="Content Placeholder 4"/>
          <p:cNvSpPr>
            <a:spLocks noGrp="1"/>
          </p:cNvSpPr>
          <p:nvPr>
            <p:ph sz="half" idx="1"/>
          </p:nvPr>
        </p:nvSpPr>
        <p:spPr/>
        <p:txBody>
          <a:bodyPr>
            <a:normAutofit/>
          </a:bodyPr>
          <a:lstStyle/>
          <a:p>
            <a:endParaRPr lang="ar-JO" dirty="0" smtClean="0"/>
          </a:p>
          <a:p>
            <a:r>
              <a:rPr lang="ar-JO" b="1" u="sng" dirty="0" smtClean="0"/>
              <a:t>من اهم استخداماتها:</a:t>
            </a:r>
          </a:p>
          <a:p>
            <a:pPr>
              <a:buFont typeface="Wingdings" pitchFamily="2" charset="2"/>
              <a:buChar char="v"/>
            </a:pPr>
            <a:r>
              <a:rPr lang="ar-JO" dirty="0" smtClean="0"/>
              <a:t>- الحرب العالمية الأولى</a:t>
            </a:r>
          </a:p>
          <a:p>
            <a:pPr>
              <a:buFont typeface="Wingdings" pitchFamily="2" charset="2"/>
              <a:buChar char="v"/>
            </a:pPr>
            <a:r>
              <a:rPr lang="ar-JO" dirty="0" smtClean="0"/>
              <a:t>- حرب فيتنام</a:t>
            </a:r>
          </a:p>
          <a:p>
            <a:pPr>
              <a:buFont typeface="Wingdings" pitchFamily="2" charset="2"/>
              <a:buChar char="v"/>
            </a:pPr>
            <a:r>
              <a:rPr lang="ar-JO" dirty="0" smtClean="0"/>
              <a:t>- الحرب العراقية الإيرانية</a:t>
            </a:r>
          </a:p>
          <a:p>
            <a:pPr>
              <a:buFont typeface="Wingdings" pitchFamily="2" charset="2"/>
              <a:buChar char="v"/>
            </a:pPr>
            <a:r>
              <a:rPr lang="ar-JO" dirty="0" smtClean="0"/>
              <a:t>- الحرب الأهلية في سوريا</a:t>
            </a:r>
            <a:endParaRPr lang="ar-JO" dirty="0"/>
          </a:p>
        </p:txBody>
      </p:sp>
      <p:sp>
        <p:nvSpPr>
          <p:cNvPr id="7" name="Content Placeholder 6"/>
          <p:cNvSpPr>
            <a:spLocks noGrp="1"/>
          </p:cNvSpPr>
          <p:nvPr>
            <p:ph sz="half" idx="2"/>
          </p:nvPr>
        </p:nvSpPr>
        <p:spPr/>
        <p:txBody>
          <a:bodyPr>
            <a:normAutofit/>
          </a:bodyPr>
          <a:lstStyle/>
          <a:p>
            <a:r>
              <a:rPr lang="ar-JO" b="1" u="sng" dirty="0" smtClean="0"/>
              <a:t>الحربية</a:t>
            </a:r>
            <a:r>
              <a:rPr lang="ar-JO" dirty="0" smtClean="0"/>
              <a:t>:</a:t>
            </a:r>
          </a:p>
          <a:p>
            <a:r>
              <a:rPr lang="ar-JO" dirty="0" smtClean="0"/>
              <a:t> استحدام المواد الكيماوية في الحروب كسلاح من اجل احداث الخسائر والإصابات والخوف والهلع.</a:t>
            </a:r>
            <a:endParaRPr lang="ar-JO" dirty="0"/>
          </a:p>
        </p:txBody>
      </p:sp>
      <p:graphicFrame>
        <p:nvGraphicFramePr>
          <p:cNvPr id="2050" name="Object 2"/>
          <p:cNvGraphicFramePr>
            <a:graphicFrameLocks/>
          </p:cNvGraphicFramePr>
          <p:nvPr/>
        </p:nvGraphicFramePr>
        <p:xfrm>
          <a:off x="5076056" y="4509120"/>
          <a:ext cx="3429024" cy="2071678"/>
        </p:xfrm>
        <a:graphic>
          <a:graphicData uri="http://schemas.openxmlformats.org/presentationml/2006/ole">
            <p:oleObj spid="_x0000_s2050" name="Image" r:id="rId3" imgW="3659040" imgH="2439720" progId="">
              <p:embed/>
            </p:oleObj>
          </a:graphicData>
        </a:graphic>
      </p:graphicFrame>
      <p:pic>
        <p:nvPicPr>
          <p:cNvPr id="8" name="Picture 2" descr="https://upload.wikimedia.org/wikipedia/commons/e/e4/Animated-Flag-Qatar.gif"/>
          <p:cNvPicPr>
            <a:picLocks noChangeAspect="1" noChangeArrowheads="1" noCrop="1"/>
          </p:cNvPicPr>
          <p:nvPr/>
        </p:nvPicPr>
        <p:blipFill>
          <a:blip r:embed="rId4" cstate="print"/>
          <a:srcRect/>
          <a:stretch>
            <a:fillRect/>
          </a:stretch>
        </p:blipFill>
        <p:spPr bwMode="auto">
          <a:xfrm>
            <a:off x="7430764" y="0"/>
            <a:ext cx="1713236" cy="1450951"/>
          </a:xfrm>
          <a:prstGeom prst="rect">
            <a:avLst/>
          </a:prstGeom>
          <a:noFill/>
        </p:spPr>
      </p:pic>
      <p:pic>
        <p:nvPicPr>
          <p:cNvPr id="9" name="Picture 6" descr="opcwlogo"/>
          <p:cNvPicPr>
            <a:picLocks noChangeAspect="1" noChangeArrowheads="1"/>
          </p:cNvPicPr>
          <p:nvPr/>
        </p:nvPicPr>
        <p:blipFill>
          <a:blip r:embed="rId5" cstate="print"/>
          <a:srcRect/>
          <a:stretch>
            <a:fillRect/>
          </a:stretch>
        </p:blipFill>
        <p:spPr bwMode="auto">
          <a:xfrm>
            <a:off x="0" y="0"/>
            <a:ext cx="114300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JO" dirty="0" smtClean="0"/>
              <a:t>الوقائع</a:t>
            </a:r>
            <a:endParaRPr lang="ar-JO" dirty="0"/>
          </a:p>
        </p:txBody>
      </p:sp>
      <p:sp>
        <p:nvSpPr>
          <p:cNvPr id="2" name="Content Placeholder 1"/>
          <p:cNvSpPr>
            <a:spLocks noGrp="1"/>
          </p:cNvSpPr>
          <p:nvPr>
            <p:ph idx="1"/>
          </p:nvPr>
        </p:nvSpPr>
        <p:spPr/>
        <p:txBody>
          <a:bodyPr>
            <a:normAutofit lnSpcReduction="10000"/>
          </a:bodyPr>
          <a:lstStyle/>
          <a:p>
            <a:r>
              <a:rPr lang="ar-JO" dirty="0" smtClean="0"/>
              <a:t>تم استخدامها من قبل جيوش منظمة</a:t>
            </a:r>
          </a:p>
          <a:p>
            <a:r>
              <a:rPr lang="ar-JO" dirty="0" smtClean="0"/>
              <a:t>كثير من الخسائر كانت تقع عن طريق الخطأ</a:t>
            </a:r>
          </a:p>
          <a:p>
            <a:r>
              <a:rPr lang="ar-JO" dirty="0" smtClean="0"/>
              <a:t>استخدامها للإرهاب والتخويف والتأثير على الروح المعنوية</a:t>
            </a:r>
          </a:p>
          <a:p>
            <a:r>
              <a:rPr lang="ar-JO" dirty="0" smtClean="0"/>
              <a:t>انواع مختلفة من المواد الكيماوية: اعصاب, حارقة للجلد, حانقة, الدم, معيقة للجسم والعقل واستخباراتية........</a:t>
            </a:r>
          </a:p>
          <a:p>
            <a:r>
              <a:rPr lang="ar-JO" dirty="0" smtClean="0"/>
              <a:t>حساسيتها للظروف الجوبة والطبوغرافية</a:t>
            </a:r>
          </a:p>
          <a:p>
            <a:r>
              <a:rPr lang="ar-JO" dirty="0" smtClean="0"/>
              <a:t> منظمة خظر الأسلحة الكيماوية</a:t>
            </a:r>
            <a:endParaRPr lang="ar-JO" dirty="0"/>
          </a:p>
        </p:txBody>
      </p:sp>
      <p:pic>
        <p:nvPicPr>
          <p:cNvPr id="4" name="Picture 2" descr="https://upload.wikimedia.org/wikipedia/commons/e/e4/Animated-Flag-Qatar.gif"/>
          <p:cNvPicPr>
            <a:picLocks noChangeAspect="1" noChangeArrowheads="1" noCrop="1"/>
          </p:cNvPicPr>
          <p:nvPr/>
        </p:nvPicPr>
        <p:blipFill>
          <a:blip r:embed="rId2" cstate="print"/>
          <a:srcRect/>
          <a:stretch>
            <a:fillRect/>
          </a:stretch>
        </p:blipFill>
        <p:spPr bwMode="auto">
          <a:xfrm>
            <a:off x="7430764" y="0"/>
            <a:ext cx="1713236" cy="1450951"/>
          </a:xfrm>
          <a:prstGeom prst="rect">
            <a:avLst/>
          </a:prstGeom>
          <a:noFill/>
        </p:spPr>
      </p:pic>
      <p:pic>
        <p:nvPicPr>
          <p:cNvPr id="5" name="Picture 6" descr="opcwlogo"/>
          <p:cNvPicPr>
            <a:picLocks noChangeAspect="1" noChangeArrowheads="1"/>
          </p:cNvPicPr>
          <p:nvPr/>
        </p:nvPicPr>
        <p:blipFill>
          <a:blip r:embed="rId3" cstate="print"/>
          <a:srcRect/>
          <a:stretch>
            <a:fillRect/>
          </a:stretch>
        </p:blipFill>
        <p:spPr bwMode="auto">
          <a:xfrm>
            <a:off x="0" y="0"/>
            <a:ext cx="1143000" cy="1143000"/>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980728"/>
            <a:ext cx="8229600" cy="1399032"/>
          </a:xfrm>
        </p:spPr>
        <p:txBody>
          <a:bodyPr>
            <a:normAutofit/>
          </a:bodyPr>
          <a:lstStyle/>
          <a:p>
            <a:pPr algn="r"/>
            <a:r>
              <a:rPr lang="ar-JO" dirty="0" smtClean="0"/>
              <a:t>تـابع: الواقع الحالي لهذه الأسلحة</a:t>
            </a:r>
            <a:endParaRPr lang="ar-JO" dirty="0"/>
          </a:p>
        </p:txBody>
      </p:sp>
      <p:sp>
        <p:nvSpPr>
          <p:cNvPr id="2" name="Content Placeholder 1"/>
          <p:cNvSpPr>
            <a:spLocks noGrp="1"/>
          </p:cNvSpPr>
          <p:nvPr>
            <p:ph idx="1"/>
          </p:nvPr>
        </p:nvSpPr>
        <p:spPr>
          <a:xfrm>
            <a:off x="467544" y="2286000"/>
            <a:ext cx="8229600" cy="4572000"/>
          </a:xfrm>
        </p:spPr>
        <p:txBody>
          <a:bodyPr/>
          <a:lstStyle/>
          <a:p>
            <a:r>
              <a:rPr lang="ar-JO" dirty="0" smtClean="0"/>
              <a:t>وجودها لفترات طويلة في المستودعات</a:t>
            </a:r>
          </a:p>
          <a:p>
            <a:r>
              <a:rPr lang="ar-JO" dirty="0" smtClean="0"/>
              <a:t>تطور امكانيات الوقاية والحماية لدى الجيوش</a:t>
            </a:r>
          </a:p>
          <a:p>
            <a:r>
              <a:rPr lang="ar-JO" dirty="0" smtClean="0"/>
              <a:t>مناطق التاثير والأهداف</a:t>
            </a:r>
          </a:p>
          <a:p>
            <a:r>
              <a:rPr lang="ar-JO" dirty="0" smtClean="0"/>
              <a:t>الأثر الإعلامي والسياسي</a:t>
            </a:r>
          </a:p>
          <a:p>
            <a:r>
              <a:rPr lang="ar-JO" dirty="0" smtClean="0"/>
              <a:t>منظمة حظر الأسلحة الكيماوية</a:t>
            </a:r>
            <a:endParaRPr lang="ar-JO" dirty="0"/>
          </a:p>
        </p:txBody>
      </p:sp>
      <p:pic>
        <p:nvPicPr>
          <p:cNvPr id="4" name="Picture 2" descr="https://upload.wikimedia.org/wikipedia/commons/e/e4/Animated-Flag-Qatar.gif"/>
          <p:cNvPicPr>
            <a:picLocks noChangeAspect="1" noChangeArrowheads="1" noCrop="1"/>
          </p:cNvPicPr>
          <p:nvPr/>
        </p:nvPicPr>
        <p:blipFill>
          <a:blip r:embed="rId2" cstate="print"/>
          <a:srcRect/>
          <a:stretch>
            <a:fillRect/>
          </a:stretch>
        </p:blipFill>
        <p:spPr bwMode="auto">
          <a:xfrm>
            <a:off x="7430764" y="0"/>
            <a:ext cx="1713236" cy="1450951"/>
          </a:xfrm>
          <a:prstGeom prst="rect">
            <a:avLst/>
          </a:prstGeom>
          <a:noFill/>
        </p:spPr>
      </p:pic>
      <p:pic>
        <p:nvPicPr>
          <p:cNvPr id="5" name="Picture 6" descr="opcwlogo"/>
          <p:cNvPicPr>
            <a:picLocks noChangeAspect="1" noChangeArrowheads="1"/>
          </p:cNvPicPr>
          <p:nvPr/>
        </p:nvPicPr>
        <p:blipFill>
          <a:blip r:embed="rId3" cstate="print"/>
          <a:srcRect/>
          <a:stretch>
            <a:fillRect/>
          </a:stretch>
        </p:blipFill>
        <p:spPr bwMode="auto">
          <a:xfrm>
            <a:off x="0" y="0"/>
            <a:ext cx="114300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JO" dirty="0" smtClean="0"/>
              <a:t>الخطر المحتمل في الحاضر</a:t>
            </a:r>
            <a:endParaRPr lang="ar-JO" dirty="0"/>
          </a:p>
        </p:txBody>
      </p:sp>
      <p:sp>
        <p:nvSpPr>
          <p:cNvPr id="2" name="Content Placeholder 1"/>
          <p:cNvSpPr>
            <a:spLocks noGrp="1"/>
          </p:cNvSpPr>
          <p:nvPr>
            <p:ph idx="1"/>
          </p:nvPr>
        </p:nvSpPr>
        <p:spPr/>
        <p:txBody>
          <a:bodyPr/>
          <a:lstStyle/>
          <a:p>
            <a:r>
              <a:rPr lang="ar-JO" dirty="0" smtClean="0"/>
              <a:t>سهولة امكانيات التصنيع</a:t>
            </a:r>
          </a:p>
          <a:p>
            <a:r>
              <a:rPr lang="ar-JO" dirty="0" smtClean="0"/>
              <a:t>العمليات الإرهابية</a:t>
            </a:r>
          </a:p>
          <a:p>
            <a:r>
              <a:rPr lang="ar-JO" dirty="0" smtClean="0"/>
              <a:t>التضخيم الإعلامي والروح المعنوية</a:t>
            </a:r>
            <a:endParaRPr lang="ar-JO" dirty="0"/>
          </a:p>
        </p:txBody>
      </p:sp>
      <p:pic>
        <p:nvPicPr>
          <p:cNvPr id="17409" name="Picture 1" descr="C:\Users\aseem\Desktop\New folder\132314006_31n.jpg"/>
          <p:cNvPicPr>
            <a:picLocks noChangeAspect="1" noChangeArrowheads="1"/>
          </p:cNvPicPr>
          <p:nvPr/>
        </p:nvPicPr>
        <p:blipFill>
          <a:blip r:embed="rId2" cstate="print"/>
          <a:srcRect/>
          <a:stretch>
            <a:fillRect/>
          </a:stretch>
        </p:blipFill>
        <p:spPr bwMode="auto">
          <a:xfrm>
            <a:off x="500034" y="3929066"/>
            <a:ext cx="3786214" cy="2767010"/>
          </a:xfrm>
          <a:prstGeom prst="rect">
            <a:avLst/>
          </a:prstGeom>
          <a:noFill/>
        </p:spPr>
      </p:pic>
      <p:pic>
        <p:nvPicPr>
          <p:cNvPr id="5" name="Picture 2" descr="https://upload.wikimedia.org/wikipedia/commons/e/e4/Animated-Flag-Qatar.gif"/>
          <p:cNvPicPr>
            <a:picLocks noChangeAspect="1" noChangeArrowheads="1" noCrop="1"/>
          </p:cNvPicPr>
          <p:nvPr/>
        </p:nvPicPr>
        <p:blipFill>
          <a:blip r:embed="rId3" cstate="print"/>
          <a:srcRect/>
          <a:stretch>
            <a:fillRect/>
          </a:stretch>
        </p:blipFill>
        <p:spPr bwMode="auto">
          <a:xfrm>
            <a:off x="7430764" y="0"/>
            <a:ext cx="1713236" cy="1450951"/>
          </a:xfrm>
          <a:prstGeom prst="rect">
            <a:avLst/>
          </a:prstGeom>
          <a:noFill/>
        </p:spPr>
      </p:pic>
      <p:pic>
        <p:nvPicPr>
          <p:cNvPr id="6" name="Picture 6" descr="opcwlogo"/>
          <p:cNvPicPr>
            <a:picLocks noChangeAspect="1" noChangeArrowheads="1"/>
          </p:cNvPicPr>
          <p:nvPr/>
        </p:nvPicPr>
        <p:blipFill>
          <a:blip r:embed="rId4" cstate="print"/>
          <a:srcRect/>
          <a:stretch>
            <a:fillRect/>
          </a:stretch>
        </p:blipFill>
        <p:spPr bwMode="auto">
          <a:xfrm>
            <a:off x="0" y="0"/>
            <a:ext cx="1143000" cy="1143000"/>
          </a:xfrm>
          <a:prstGeom prst="rect">
            <a:avLst/>
          </a:prstGeom>
          <a:noFill/>
          <a:ln w="9525">
            <a:noFill/>
            <a:miter lim="800000"/>
            <a:headEnd/>
            <a:tailEnd/>
          </a:ln>
          <a:effectLst/>
        </p:spPr>
      </p:pic>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normAutofit/>
          </a:bodyPr>
          <a:lstStyle/>
          <a:p>
            <a:pPr algn="r"/>
            <a:r>
              <a:rPr lang="ar-JO" dirty="0" smtClean="0"/>
              <a:t>اهم المواد  الحربية</a:t>
            </a:r>
            <a:endParaRPr lang="ar-JO" dirty="0"/>
          </a:p>
        </p:txBody>
      </p:sp>
      <p:graphicFrame>
        <p:nvGraphicFramePr>
          <p:cNvPr id="3074" name="Object 2"/>
          <p:cNvGraphicFramePr>
            <a:graphicFrameLocks/>
          </p:cNvGraphicFramePr>
          <p:nvPr>
            <p:ph idx="1"/>
          </p:nvPr>
        </p:nvGraphicFramePr>
        <p:xfrm>
          <a:off x="457200" y="928670"/>
          <a:ext cx="7239000" cy="4982079"/>
        </p:xfrm>
        <a:graphic>
          <a:graphicData uri="http://schemas.openxmlformats.org/presentationml/2006/ole">
            <p:oleObj spid="_x0000_s3074" name="Chart" r:id="rId3" imgW="9639233" imgH="4991100" progId="MSGraph.Chart.8">
              <p:embed followColorScheme="full"/>
            </p:oleObj>
          </a:graphicData>
        </a:graphic>
      </p:graphicFrame>
      <p:pic>
        <p:nvPicPr>
          <p:cNvPr id="4" name="Picture 2" descr="https://upload.wikimedia.org/wikipedia/commons/e/e4/Animated-Flag-Qatar.gif"/>
          <p:cNvPicPr>
            <a:picLocks noChangeAspect="1" noChangeArrowheads="1" noCrop="1"/>
          </p:cNvPicPr>
          <p:nvPr/>
        </p:nvPicPr>
        <p:blipFill>
          <a:blip r:embed="rId4" cstate="print"/>
          <a:srcRect/>
          <a:stretch>
            <a:fillRect/>
          </a:stretch>
        </p:blipFill>
        <p:spPr bwMode="auto">
          <a:xfrm>
            <a:off x="7430764" y="0"/>
            <a:ext cx="1713236" cy="1450951"/>
          </a:xfrm>
          <a:prstGeom prst="rect">
            <a:avLst/>
          </a:prstGeom>
          <a:noFill/>
        </p:spPr>
      </p:pic>
      <p:pic>
        <p:nvPicPr>
          <p:cNvPr id="5" name="Picture 6" descr="opcwlogo"/>
          <p:cNvPicPr>
            <a:picLocks noChangeAspect="1" noChangeArrowheads="1"/>
          </p:cNvPicPr>
          <p:nvPr/>
        </p:nvPicPr>
        <p:blipFill>
          <a:blip r:embed="rId5" cstate="print"/>
          <a:srcRect/>
          <a:stretch>
            <a:fillRect/>
          </a:stretch>
        </p:blipFill>
        <p:spPr bwMode="auto">
          <a:xfrm>
            <a:off x="0" y="0"/>
            <a:ext cx="114300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303</TotalTime>
  <Words>430</Words>
  <Application>Microsoft Office PowerPoint</Application>
  <PresentationFormat>On-screen Show (4:3)</PresentationFormat>
  <Paragraphs>74</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Verve</vt:lpstr>
      <vt:lpstr>Image</vt:lpstr>
      <vt:lpstr>Chart</vt:lpstr>
      <vt:lpstr>الحوادث الكيماوية</vt:lpstr>
      <vt:lpstr>الحوادث الكيماوية</vt:lpstr>
      <vt:lpstr>Slide 3</vt:lpstr>
      <vt:lpstr>تصنيف الحوادث الكيميائية</vt:lpstr>
      <vt:lpstr> من صنع الإنسان </vt:lpstr>
      <vt:lpstr>الوقائع</vt:lpstr>
      <vt:lpstr>تـابع: الواقع الحالي لهذه الأسلحة</vt:lpstr>
      <vt:lpstr>الخطر المحتمل في الحاضر</vt:lpstr>
      <vt:lpstr>اهم المواد  الحربية</vt:lpstr>
      <vt:lpstr>الحوادث الصناعية</vt:lpstr>
      <vt:lpstr>امثلة على الحوادث الصناعية</vt:lpstr>
      <vt:lpstr>اسباب خطورة هذه الحوادث</vt:lpstr>
      <vt:lpstr>امثلة على الحوادث الكيماوية</vt:lpstr>
      <vt:lpstr>Slide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الحوادث الكيماوية</dc:title>
  <dc:creator>aseem</dc:creator>
  <cp:lastModifiedBy>aseem</cp:lastModifiedBy>
  <cp:revision>64</cp:revision>
  <dcterms:created xsi:type="dcterms:W3CDTF">2015-11-22T08:37:48Z</dcterms:created>
  <dcterms:modified xsi:type="dcterms:W3CDTF">2015-12-20T14:47:35Z</dcterms:modified>
</cp:coreProperties>
</file>